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676" autoAdjust="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094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65DA4-6873-49C4-98F0-3DAF24BDF723}" type="datetimeFigureOut">
              <a:rPr lang="ru-RU" smtClean="0"/>
              <a:t>11.02.2018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F689A-6BF0-4284-97CF-498BF2DC70C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65DA4-6873-49C4-98F0-3DAF24BDF723}" type="datetimeFigureOut">
              <a:rPr lang="ru-RU" smtClean="0"/>
              <a:t>11.02.2018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F689A-6BF0-4284-97CF-498BF2DC70C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65DA4-6873-49C4-98F0-3DAF24BDF723}" type="datetimeFigureOut">
              <a:rPr lang="ru-RU" smtClean="0"/>
              <a:t>11.02.2018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F689A-6BF0-4284-97CF-498BF2DC70CB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65DA4-6873-49C4-98F0-3DAF24BDF723}" type="datetimeFigureOut">
              <a:rPr lang="ru-RU" smtClean="0"/>
              <a:t>11.02.2018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F689A-6BF0-4284-97CF-498BF2DC70CB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65DA4-6873-49C4-98F0-3DAF24BDF723}" type="datetimeFigureOut">
              <a:rPr lang="ru-RU" smtClean="0"/>
              <a:t>11.02.2018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F689A-6BF0-4284-97CF-498BF2DC70C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65DA4-6873-49C4-98F0-3DAF24BDF723}" type="datetimeFigureOut">
              <a:rPr lang="ru-RU" smtClean="0"/>
              <a:t>11.02.2018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F689A-6BF0-4284-97CF-498BF2DC70CB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65DA4-6873-49C4-98F0-3DAF24BDF723}" type="datetimeFigureOut">
              <a:rPr lang="ru-RU" smtClean="0"/>
              <a:t>11.02.2018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F689A-6BF0-4284-97CF-498BF2DC70C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65DA4-6873-49C4-98F0-3DAF24BDF723}" type="datetimeFigureOut">
              <a:rPr lang="ru-RU" smtClean="0"/>
              <a:t>11.02.2018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F689A-6BF0-4284-97CF-498BF2DC70C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65DA4-6873-49C4-98F0-3DAF24BDF723}" type="datetimeFigureOut">
              <a:rPr lang="ru-RU" smtClean="0"/>
              <a:t>11.02.2018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F689A-6BF0-4284-97CF-498BF2DC70C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65DA4-6873-49C4-98F0-3DAF24BDF723}" type="datetimeFigureOut">
              <a:rPr lang="ru-RU" smtClean="0"/>
              <a:t>11.02.2018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F689A-6BF0-4284-97CF-498BF2DC70CB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65DA4-6873-49C4-98F0-3DAF24BDF723}" type="datetimeFigureOut">
              <a:rPr lang="ru-RU" smtClean="0"/>
              <a:t>11.02.2018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F689A-6BF0-4284-97CF-498BF2DC70CB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EE865DA4-6873-49C4-98F0-3DAF24BDF723}" type="datetimeFigureOut">
              <a:rPr lang="ru-RU" smtClean="0"/>
              <a:t>11.02.2018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26BF689A-6BF0-4284-97CF-498BF2DC70CB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764704"/>
            <a:ext cx="7772400" cy="302433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ЗОЛОТЫЕ ПРАВИЛА</a:t>
            </a:r>
            <a:br>
              <a:rPr lang="ru-RU" dirty="0" smtClean="0"/>
            </a:br>
            <a:r>
              <a:rPr lang="ru-RU" dirty="0" smtClean="0"/>
              <a:t>для студентов </a:t>
            </a:r>
            <a:r>
              <a:rPr lang="en-US" dirty="0" smtClean="0"/>
              <a:t>I</a:t>
            </a:r>
            <a:r>
              <a:rPr lang="ru-RU" dirty="0" smtClean="0"/>
              <a:t> курса</a:t>
            </a:r>
            <a:br>
              <a:rPr lang="ru-RU" dirty="0" smtClean="0"/>
            </a:br>
            <a:r>
              <a:rPr lang="ru-RU" dirty="0" smtClean="0"/>
              <a:t>Ржевского технологического колледжа изучающих</a:t>
            </a:r>
            <a:br>
              <a:rPr lang="ru-RU" dirty="0" smtClean="0"/>
            </a:br>
            <a:r>
              <a:rPr lang="ru-RU" dirty="0" smtClean="0"/>
              <a:t>Английский язык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4437112"/>
            <a:ext cx="6400800" cy="1473200"/>
          </a:xfrm>
        </p:spPr>
        <p:txBody>
          <a:bodyPr/>
          <a:lstStyle/>
          <a:p>
            <a:r>
              <a:rPr lang="ru-RU" sz="3200" dirty="0" smtClean="0"/>
              <a:t>Лебедев Александр Вильевич</a:t>
            </a:r>
          </a:p>
          <a:p>
            <a:r>
              <a:rPr lang="ru-RU" dirty="0" smtClean="0"/>
              <a:t>г. Ржев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556327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2492896"/>
            <a:ext cx="7408333" cy="3633267"/>
          </a:xfrm>
        </p:spPr>
        <p:txBody>
          <a:bodyPr/>
          <a:lstStyle/>
          <a:p>
            <a:r>
              <a:rPr lang="ru-RU" sz="2800" dirty="0"/>
              <a:t>Время в предложениях с глаголами в </a:t>
            </a:r>
            <a:r>
              <a:rPr lang="ru-RU" sz="2800" dirty="0" smtClean="0"/>
              <a:t>третьей </a:t>
            </a:r>
            <a:r>
              <a:rPr lang="ru-RU" sz="2800" dirty="0"/>
              <a:t>четвертой </a:t>
            </a:r>
            <a:r>
              <a:rPr lang="ru-RU" sz="2800" dirty="0" smtClean="0"/>
              <a:t>формах  </a:t>
            </a:r>
            <a:r>
              <a:rPr lang="ru-RU" sz="2800" dirty="0"/>
              <a:t>определяется при помощи соответствующего вспомогательного глагола.</a:t>
            </a:r>
          </a:p>
          <a:p>
            <a:r>
              <a:rPr lang="en-US" dirty="0"/>
              <a:t>The </a:t>
            </a:r>
            <a:r>
              <a:rPr lang="en-US" dirty="0" smtClean="0"/>
              <a:t>teacher </a:t>
            </a:r>
            <a: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</a:t>
            </a:r>
            <a:r>
              <a:rPr lang="en-US" b="1" dirty="0" smtClean="0"/>
              <a:t> </a:t>
            </a:r>
            <a:r>
              <a:rPr lang="en-US" b="1" dirty="0"/>
              <a:t>explaining </a:t>
            </a:r>
            <a:r>
              <a:rPr lang="en-US" dirty="0"/>
              <a:t>a very difficult thing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 smtClean="0"/>
              <a:t>She </a:t>
            </a:r>
            <a: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has</a:t>
            </a:r>
            <a:r>
              <a:rPr lang="en-US" dirty="0" smtClean="0"/>
              <a:t> </a:t>
            </a:r>
            <a:r>
              <a:rPr lang="en-US" b="1" dirty="0"/>
              <a:t>been</a:t>
            </a:r>
            <a:r>
              <a:rPr lang="en-US" dirty="0"/>
              <a:t> to </a:t>
            </a:r>
            <a:r>
              <a:rPr lang="en-US" dirty="0" smtClean="0"/>
              <a:t>Russia </a:t>
            </a:r>
            <a:r>
              <a:rPr lang="en-US" dirty="0"/>
              <a:t>three times</a:t>
            </a:r>
            <a:r>
              <a:rPr lang="en-US" dirty="0"/>
              <a:t> </a:t>
            </a:r>
            <a:br>
              <a:rPr lang="en-US" dirty="0"/>
            </a:b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Пятое правило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243101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dirty="0"/>
              <a:t>Показателем будущего времени является вспомогательный глагол </a:t>
            </a:r>
            <a:r>
              <a:rPr lang="en-US" sz="2800" dirty="0"/>
              <a:t>will</a:t>
            </a:r>
            <a:r>
              <a:rPr lang="ru-RU" sz="2800" dirty="0"/>
              <a:t> (</a:t>
            </a:r>
            <a:r>
              <a:rPr lang="en-US" sz="2800" dirty="0"/>
              <a:t>shall</a:t>
            </a:r>
            <a:r>
              <a:rPr lang="ru-RU" sz="2800" dirty="0" smtClean="0"/>
              <a:t>)</a:t>
            </a:r>
          </a:p>
          <a:p>
            <a:endParaRPr lang="ru-RU" dirty="0"/>
          </a:p>
          <a:p>
            <a:endParaRPr lang="ru-RU" dirty="0" smtClean="0"/>
          </a:p>
          <a:p>
            <a:r>
              <a:rPr lang="en-US" sz="2800" dirty="0" smtClean="0"/>
              <a:t>                 I </a:t>
            </a:r>
            <a:r>
              <a:rPr lang="en-US" sz="2800" b="1" u="sng" dirty="0" smtClean="0"/>
              <a:t>will</a:t>
            </a:r>
            <a:r>
              <a:rPr lang="en-US" sz="2800" dirty="0" smtClean="0"/>
              <a:t> come to Tver in April</a:t>
            </a:r>
            <a:endParaRPr lang="ru-RU" sz="28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Шестое правило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369877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/>
              <a:t>Необходимо переводить все слова в английском </a:t>
            </a:r>
            <a:r>
              <a:rPr lang="ru-RU" sz="2800" dirty="0" smtClean="0"/>
              <a:t>предложении (обращая внимание на глаголы с послелогами)</a:t>
            </a:r>
          </a:p>
          <a:p>
            <a:endParaRPr lang="ru-RU" sz="2800" dirty="0"/>
          </a:p>
          <a:p>
            <a:r>
              <a:rPr lang="en-US" sz="2800" dirty="0"/>
              <a:t>Let me </a:t>
            </a:r>
            <a:r>
              <a:rPr lang="en-US" sz="2800" b="1" u="sng" dirty="0"/>
              <a:t>take</a:t>
            </a:r>
            <a:r>
              <a:rPr lang="en-US" sz="2800" dirty="0"/>
              <a:t> my </a:t>
            </a:r>
            <a:r>
              <a:rPr lang="en-US" sz="2800" dirty="0" smtClean="0"/>
              <a:t>coat </a:t>
            </a:r>
            <a:r>
              <a:rPr lang="en-US" sz="2800" b="1" u="sng" dirty="0"/>
              <a:t>off</a:t>
            </a:r>
            <a:r>
              <a:rPr lang="en-US" sz="2800" dirty="0"/>
              <a:t>.</a:t>
            </a:r>
            <a:r>
              <a:rPr lang="en-US" sz="2800" dirty="0"/>
              <a:t> </a:t>
            </a:r>
            <a:br>
              <a:rPr lang="en-US" sz="2800" dirty="0"/>
            </a:br>
            <a:endParaRPr lang="ru-RU" sz="28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Седьмое правило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713256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Авторская разработка</a:t>
            </a:r>
            <a:endParaRPr lang="ru-RU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5152" y="2674938"/>
            <a:ext cx="4601633" cy="3451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621414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11560" y="2204864"/>
            <a:ext cx="7776864" cy="3738728"/>
          </a:xfrm>
        </p:spPr>
        <p:txBody>
          <a:bodyPr>
            <a:normAutofit fontScale="85000" lnSpcReduction="10000"/>
          </a:bodyPr>
          <a:lstStyle/>
          <a:p>
            <a:pPr lvl="0"/>
            <a:r>
              <a:rPr lang="ru-RU" sz="3000" dirty="0"/>
              <a:t>Порядок слов в английском утвердительном предложении  фиксированный: </a:t>
            </a:r>
            <a:endParaRPr lang="ru-RU" sz="3000" dirty="0" smtClean="0"/>
          </a:p>
          <a:p>
            <a:pPr marL="0" lvl="0" indent="0">
              <a:buNone/>
            </a:pPr>
            <a:r>
              <a:rPr lang="ru-RU" sz="3000" dirty="0"/>
              <a:t> </a:t>
            </a:r>
            <a:r>
              <a:rPr lang="ru-RU" sz="3000" dirty="0" smtClean="0"/>
              <a:t>               подлежащее</a:t>
            </a:r>
            <a:r>
              <a:rPr lang="ru-RU" sz="3000" dirty="0"/>
              <a:t>, </a:t>
            </a:r>
            <a:r>
              <a:rPr lang="ru-RU" sz="3000" dirty="0" smtClean="0"/>
              <a:t>сказуемое.</a:t>
            </a:r>
            <a:endParaRPr lang="ru-RU" sz="3000" dirty="0"/>
          </a:p>
          <a:p>
            <a:pPr marL="0" indent="0">
              <a:buNone/>
            </a:pPr>
            <a:r>
              <a:rPr lang="ru-RU" dirty="0" smtClean="0"/>
              <a:t> 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ru-RU" dirty="0" smtClean="0"/>
              <a:t>                                          </a:t>
            </a:r>
            <a:r>
              <a:rPr lang="ru-RU" sz="1900" dirty="0" smtClean="0"/>
              <a:t>подлежащие    сказуемое</a:t>
            </a:r>
            <a:r>
              <a:rPr lang="ru-RU" sz="1900" i="1" dirty="0"/>
              <a:t/>
            </a:r>
            <a:br>
              <a:rPr lang="ru-RU" sz="1900" i="1" dirty="0"/>
            </a:br>
            <a:r>
              <a:rPr lang="ru-RU" sz="1900" i="1" dirty="0" smtClean="0"/>
              <a:t>     </a:t>
            </a:r>
            <a:r>
              <a:rPr lang="en-US" sz="3300" dirty="0" smtClean="0"/>
              <a:t>Mike</a:t>
            </a:r>
            <a:r>
              <a:rPr lang="ru-RU" sz="3300" dirty="0"/>
              <a:t>’s </a:t>
            </a:r>
            <a:r>
              <a:rPr lang="en-US" sz="3300" dirty="0"/>
              <a:t>new </a:t>
            </a:r>
            <a:r>
              <a:rPr lang="en-US" sz="3300" b="1" u="sng" dirty="0"/>
              <a:t>smartphone</a:t>
            </a:r>
            <a:r>
              <a:rPr lang="ru-RU" sz="3300" b="1" dirty="0"/>
              <a:t> </a:t>
            </a:r>
            <a:r>
              <a:rPr lang="ru-RU" sz="3300" b="1" u="sng" dirty="0" err="1"/>
              <a:t>is</a:t>
            </a:r>
            <a:r>
              <a:rPr lang="ru-RU" sz="3300" b="1" dirty="0"/>
              <a:t> </a:t>
            </a:r>
            <a:r>
              <a:rPr lang="ru-RU" sz="3300" dirty="0" err="1"/>
              <a:t>on</a:t>
            </a:r>
            <a:r>
              <a:rPr lang="ru-RU" sz="3300" dirty="0"/>
              <a:t> </a:t>
            </a:r>
            <a:r>
              <a:rPr lang="ru-RU" sz="3300" dirty="0" err="1"/>
              <a:t>Mrs</a:t>
            </a:r>
            <a:r>
              <a:rPr lang="ru-RU" sz="3300" dirty="0"/>
              <a:t> </a:t>
            </a:r>
            <a:r>
              <a:rPr lang="en-US" sz="3300" dirty="0"/>
              <a:t>Adam</a:t>
            </a:r>
            <a:r>
              <a:rPr lang="ru-RU" sz="3300" dirty="0"/>
              <a:t>’s </a:t>
            </a:r>
            <a:r>
              <a:rPr lang="en-US" sz="3300" dirty="0"/>
              <a:t>table</a:t>
            </a:r>
            <a:r>
              <a:rPr lang="ru-RU" sz="3300" dirty="0"/>
              <a:t>.</a:t>
            </a:r>
            <a:br>
              <a:rPr lang="ru-RU" sz="3300" dirty="0"/>
            </a:br>
            <a:r>
              <a:rPr lang="ru-RU" dirty="0"/>
              <a:t>        </a:t>
            </a:r>
            <a:r>
              <a:rPr lang="ru-RU" dirty="0" smtClean="0"/>
              <a:t>     </a:t>
            </a:r>
            <a:r>
              <a:rPr lang="ru-RU" sz="1900" i="1" dirty="0" smtClean="0"/>
              <a:t>группа </a:t>
            </a:r>
            <a:r>
              <a:rPr lang="ru-RU" sz="1900" i="1" dirty="0"/>
              <a:t>подлежащего </a:t>
            </a:r>
            <a:r>
              <a:rPr lang="en-US" i="1" dirty="0"/>
              <a:t>            </a:t>
            </a:r>
            <a:r>
              <a:rPr lang="en-US" i="1" dirty="0" smtClean="0"/>
              <a:t> </a:t>
            </a:r>
            <a:r>
              <a:rPr lang="ru-RU" i="1" dirty="0" smtClean="0"/>
              <a:t>                          </a:t>
            </a:r>
            <a:r>
              <a:rPr lang="ru-RU" sz="1900" i="1" dirty="0" smtClean="0"/>
              <a:t>группа </a:t>
            </a:r>
            <a:r>
              <a:rPr lang="ru-RU" sz="1900" i="1" dirty="0"/>
              <a:t>сказуемого</a:t>
            </a:r>
            <a:r>
              <a:rPr lang="ru-RU" sz="1900" dirty="0"/>
              <a:t> 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 </a:t>
            </a:r>
            <a:r>
              <a:rPr lang="ru-RU" dirty="0" smtClean="0"/>
              <a:t>В </a:t>
            </a:r>
            <a:r>
              <a:rPr lang="ru-RU" dirty="0"/>
              <a:t>утвердительном предложении сначала стоит подлежащее (</a:t>
            </a:r>
            <a:r>
              <a:rPr lang="ru-RU" dirty="0" smtClean="0"/>
              <a:t>группа подлежащего</a:t>
            </a:r>
            <a:r>
              <a:rPr lang="ru-RU" dirty="0"/>
              <a:t>), а затем сказуемое (группа сказуемого).</a:t>
            </a:r>
            <a:br>
              <a:rPr lang="ru-RU" dirty="0"/>
            </a:br>
            <a:r>
              <a:rPr lang="ru-RU" dirty="0" smtClean="0"/>
              <a:t>                        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858424"/>
          </a:xfrm>
        </p:spPr>
        <p:txBody>
          <a:bodyPr/>
          <a:lstStyle/>
          <a:p>
            <a:r>
              <a:rPr lang="ru-RU" dirty="0" smtClean="0"/>
              <a:t>Первое правило: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761663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4" y="2348880"/>
            <a:ext cx="7992887" cy="3777283"/>
          </a:xfrm>
        </p:spPr>
        <p:txBody>
          <a:bodyPr>
            <a:normAutofit/>
          </a:bodyPr>
          <a:lstStyle/>
          <a:p>
            <a:r>
              <a:rPr lang="ru-RU" sz="3200" dirty="0"/>
              <a:t>Все английские глаголы делятся на 2 группы: </a:t>
            </a:r>
            <a:r>
              <a:rPr lang="ru-RU" sz="3200" dirty="0" smtClean="0"/>
              <a:t>правильные (стандартные)</a:t>
            </a:r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 smtClean="0"/>
              <a:t>и неправильные</a:t>
            </a:r>
            <a:r>
              <a:rPr lang="ru-RU" sz="3200" dirty="0"/>
              <a:t> </a:t>
            </a:r>
            <a:r>
              <a:rPr lang="ru-RU" sz="3200" dirty="0" smtClean="0"/>
              <a:t>(нестандартные) .</a:t>
            </a:r>
            <a:endParaRPr lang="en-US" sz="3200" dirty="0" smtClean="0"/>
          </a:p>
          <a:p>
            <a:pPr marL="0" indent="0">
              <a:buNone/>
            </a:pPr>
            <a:r>
              <a:rPr lang="en-US" sz="2800" dirty="0" smtClean="0"/>
              <a:t>    </a:t>
            </a:r>
            <a:r>
              <a:rPr lang="ru-RU" sz="2800" dirty="0" smtClean="0"/>
              <a:t>         </a:t>
            </a:r>
            <a:r>
              <a:rPr lang="ru-RU" sz="1800" dirty="0" smtClean="0"/>
              <a:t>стандартный</a:t>
            </a:r>
          </a:p>
          <a:p>
            <a:pPr marL="0" indent="0" algn="ctr">
              <a:buNone/>
            </a:pPr>
            <a:r>
              <a:rPr lang="en-US" sz="2800" dirty="0" smtClean="0"/>
              <a:t>I </a:t>
            </a:r>
            <a:r>
              <a:rPr lang="en-US" sz="28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study</a:t>
            </a:r>
            <a:r>
              <a:rPr lang="en-US" sz="2800" dirty="0" smtClean="0"/>
              <a:t> at Rzhev College of Technology</a:t>
            </a:r>
            <a:endParaRPr lang="ru-RU" sz="2800" dirty="0" smtClean="0"/>
          </a:p>
          <a:p>
            <a:pPr marL="0" indent="0" algn="ctr">
              <a:buNone/>
            </a:pPr>
            <a:r>
              <a:rPr lang="ru-RU" sz="1800" dirty="0" smtClean="0"/>
              <a:t> нестандартный</a:t>
            </a:r>
          </a:p>
          <a:p>
            <a:pPr marL="0" indent="0" algn="ctr">
              <a:buNone/>
            </a:pPr>
            <a:r>
              <a:rPr lang="ru-RU" sz="1800" dirty="0"/>
              <a:t> </a:t>
            </a:r>
            <a:r>
              <a:rPr lang="ru-RU" sz="1800" dirty="0" smtClean="0"/>
              <a:t>         </a:t>
            </a:r>
            <a:r>
              <a:rPr lang="en-US" sz="2800" dirty="0" smtClean="0"/>
              <a:t>She </a:t>
            </a:r>
            <a:r>
              <a:rPr lang="en-US" sz="28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</a:t>
            </a:r>
            <a:r>
              <a:rPr lang="en-US" sz="2800" dirty="0" smtClean="0"/>
              <a:t> a student</a:t>
            </a:r>
            <a:endParaRPr lang="ru-RU" sz="2800" dirty="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Второе правило: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583969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/>
              <a:t>Все неправильные глаголы вы должны знать </a:t>
            </a:r>
            <a:r>
              <a:rPr lang="ru-RU" sz="3200" dirty="0" smtClean="0"/>
              <a:t>наизусть</a:t>
            </a:r>
          </a:p>
          <a:p>
            <a:pPr marL="0" indent="0">
              <a:buNone/>
            </a:pPr>
            <a:r>
              <a:rPr lang="ru-RU" sz="3200" dirty="0" smtClean="0"/>
              <a:t> </a:t>
            </a:r>
          </a:p>
          <a:p>
            <a:pPr marL="0" indent="0">
              <a:buNone/>
            </a:pPr>
            <a:r>
              <a:rPr lang="ru-RU" sz="2000" dirty="0" smtClean="0"/>
              <a:t>(Так они являются самыми употребляемыми и в словарях можно найти перевод только первой формы)</a:t>
            </a:r>
            <a:endParaRPr lang="ru-RU" sz="20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Третье правило: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87265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/>
              <a:t>Любой английский глагол имеет 4 формы.</a:t>
            </a:r>
          </a:p>
          <a:p>
            <a:pPr marL="0" indent="0">
              <a:buNone/>
            </a:pPr>
            <a:r>
              <a:rPr lang="ru-RU" dirty="0" smtClean="0"/>
              <a:t> </a:t>
            </a:r>
          </a:p>
          <a:p>
            <a:pPr marL="0" indent="0">
              <a:buNone/>
            </a:pPr>
            <a:r>
              <a:rPr lang="ru-RU" sz="2000" dirty="0" smtClean="0"/>
              <a:t>Например:</a:t>
            </a:r>
            <a:endParaRPr lang="ru-RU" sz="2000" dirty="0"/>
          </a:p>
          <a:p>
            <a:pPr marL="457200" indent="-457200">
              <a:buAutoNum type="arabicParenR"/>
            </a:pPr>
            <a:r>
              <a:rPr lang="en-US" dirty="0" smtClean="0"/>
              <a:t>speak </a:t>
            </a:r>
            <a:endParaRPr lang="ru-RU" dirty="0" smtClean="0"/>
          </a:p>
          <a:p>
            <a:pPr marL="457200" indent="-457200">
              <a:buAutoNum type="arabicParenR"/>
            </a:pPr>
            <a:r>
              <a:rPr lang="en-US" dirty="0" smtClean="0"/>
              <a:t>spoke </a:t>
            </a:r>
            <a:endParaRPr lang="ru-RU" dirty="0" smtClean="0"/>
          </a:p>
          <a:p>
            <a:pPr marL="457200" indent="-457200">
              <a:buAutoNum type="arabicParenR"/>
            </a:pPr>
            <a:r>
              <a:rPr lang="en-US" dirty="0" smtClean="0"/>
              <a:t>spoken </a:t>
            </a:r>
            <a:endParaRPr lang="ru-RU" dirty="0" smtClean="0"/>
          </a:p>
          <a:p>
            <a:pPr marL="457200" indent="-457200">
              <a:buAutoNum type="arabicParenR"/>
            </a:pPr>
            <a:r>
              <a:rPr lang="en-US" dirty="0" smtClean="0"/>
              <a:t>speaking</a:t>
            </a:r>
            <a:r>
              <a:rPr lang="en-US" dirty="0"/>
              <a:t/>
            </a:r>
            <a:br>
              <a:rPr lang="en-US" dirty="0"/>
            </a:br>
            <a:endParaRPr lang="ru-RU" dirty="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Четвертое правило: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318659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rabicParenR"/>
            </a:pPr>
            <a:r>
              <a:rPr lang="ru-RU" sz="3200" dirty="0"/>
              <a:t>Первая форма показывает настоящее время и приводится в словарях</a:t>
            </a:r>
          </a:p>
          <a:p>
            <a:pPr marL="0" indent="0" algn="ctr">
              <a:buNone/>
            </a:pPr>
            <a:r>
              <a:rPr lang="ru-RU" sz="3200" dirty="0"/>
              <a:t>   </a:t>
            </a:r>
            <a:r>
              <a:rPr lang="en-US" sz="4800" dirty="0"/>
              <a:t>I </a:t>
            </a:r>
            <a:r>
              <a:rPr lang="en-US" sz="48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love</a:t>
            </a:r>
            <a:r>
              <a:rPr lang="en-US" sz="4800" dirty="0"/>
              <a:t> Russia</a:t>
            </a:r>
            <a:endParaRPr lang="ru-RU" sz="4800" dirty="0"/>
          </a:p>
          <a:p>
            <a:pPr marL="0" indent="0">
              <a:buNone/>
            </a:pPr>
            <a:r>
              <a:rPr lang="ru-RU" sz="3200" dirty="0"/>
              <a:t>                </a:t>
            </a:r>
            <a:r>
              <a:rPr lang="ru-RU" sz="2000" dirty="0" smtClean="0"/>
              <a:t>первая </a:t>
            </a:r>
            <a:r>
              <a:rPr lang="ru-RU" sz="2000" dirty="0"/>
              <a:t>форма глагола (инфинитив)</a:t>
            </a:r>
          </a:p>
          <a:p>
            <a:endParaRPr lang="ru-RU" sz="32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Первая форма английского глагола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976166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dirty="0"/>
              <a:t>Вторая форма показывает прошедшее время и образуется при помощи  </a:t>
            </a:r>
          </a:p>
          <a:p>
            <a:pPr marL="0" indent="0">
              <a:buNone/>
            </a:pPr>
            <a:r>
              <a:rPr lang="ru-RU" sz="2800" dirty="0"/>
              <a:t>    окончания – </a:t>
            </a:r>
            <a:r>
              <a:rPr lang="en-US" sz="2800" dirty="0" err="1" smtClean="0"/>
              <a:t>ed</a:t>
            </a:r>
            <a:r>
              <a:rPr lang="en-US" sz="2800" dirty="0" smtClean="0"/>
              <a:t> </a:t>
            </a:r>
            <a:r>
              <a:rPr lang="ru-RU" dirty="0" smtClean="0"/>
              <a:t> </a:t>
            </a:r>
            <a:r>
              <a:rPr lang="en-US" sz="2000" dirty="0" smtClean="0"/>
              <a:t>(</a:t>
            </a:r>
            <a:r>
              <a:rPr lang="ru-RU" sz="2000" dirty="0" smtClean="0"/>
              <a:t>у стандартных глаголов)</a:t>
            </a:r>
            <a:endParaRPr lang="ru-RU" sz="2000" dirty="0"/>
          </a:p>
          <a:p>
            <a:pPr marL="0" indent="0">
              <a:buNone/>
            </a:pPr>
            <a:r>
              <a:rPr lang="en-US" dirty="0"/>
              <a:t>           </a:t>
            </a:r>
          </a:p>
          <a:p>
            <a:pPr marL="0" indent="0">
              <a:buNone/>
            </a:pPr>
            <a:r>
              <a:rPr lang="en-US" dirty="0"/>
              <a:t>                </a:t>
            </a:r>
            <a:r>
              <a:rPr lang="en-US" sz="3600" dirty="0"/>
              <a:t>I 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liv</a:t>
            </a:r>
            <a:r>
              <a:rPr lang="en-US" sz="36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ed</a:t>
            </a:r>
            <a:r>
              <a:rPr lang="en-US" sz="3600" dirty="0"/>
              <a:t> in Tver five years ago. </a:t>
            </a:r>
            <a:br>
              <a:rPr lang="en-US" sz="3600" dirty="0"/>
            </a:br>
            <a:endParaRPr lang="ru-RU" sz="3600" dirty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Вторая форма </a:t>
            </a:r>
            <a:r>
              <a:rPr lang="ru-RU" dirty="0"/>
              <a:t>английского глагола</a:t>
            </a:r>
          </a:p>
        </p:txBody>
      </p:sp>
    </p:spTree>
    <p:extLst>
      <p:ext uri="{BB962C8B-B14F-4D97-AF65-F5344CB8AC3E}">
        <p14:creationId xmlns:p14="http://schemas.microsoft.com/office/powerpoint/2010/main" val="29164346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ru-RU" sz="2800" dirty="0"/>
              <a:t>Т</a:t>
            </a:r>
            <a:r>
              <a:rPr lang="ru-RU" sz="2800" dirty="0" smtClean="0"/>
              <a:t>ретья </a:t>
            </a:r>
            <a:r>
              <a:rPr lang="ru-RU" sz="2800" dirty="0"/>
              <a:t>форма время не показывает, показывает завершенность действия, 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800" dirty="0"/>
              <a:t>    </a:t>
            </a:r>
            <a:r>
              <a:rPr lang="ru-RU" sz="2800" dirty="0" smtClean="0"/>
              <a:t>образуется </a:t>
            </a:r>
            <a:r>
              <a:rPr lang="ru-RU" sz="2800" dirty="0"/>
              <a:t>как  и </a:t>
            </a:r>
            <a:r>
              <a:rPr lang="ru-RU" sz="2800" dirty="0" smtClean="0"/>
              <a:t>вторая</a:t>
            </a:r>
          </a:p>
          <a:p>
            <a:pPr marL="0" indent="0">
              <a:spcBef>
                <a:spcPts val="0"/>
              </a:spcBef>
              <a:buNone/>
            </a:pPr>
            <a:endParaRPr lang="ru-RU" sz="2800" dirty="0"/>
          </a:p>
          <a:p>
            <a:pPr marL="0" indent="0">
              <a:spcBef>
                <a:spcPts val="0"/>
              </a:spcBef>
              <a:buNone/>
            </a:pPr>
            <a:r>
              <a:rPr lang="en-US" sz="3200" dirty="0" smtClean="0"/>
              <a:t>                 They‘ve </a:t>
            </a:r>
            <a:r>
              <a:rPr lang="en-US" sz="32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done</a:t>
            </a:r>
            <a:r>
              <a:rPr lang="en-US" sz="3200" dirty="0" smtClean="0"/>
              <a:t> a lot of work</a:t>
            </a:r>
            <a:endParaRPr lang="ru-RU" sz="3200" dirty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Третья форма английского глагола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795238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spcBef>
                <a:spcPts val="0"/>
              </a:spcBef>
            </a:pPr>
            <a:r>
              <a:rPr lang="ru-RU" sz="2800" dirty="0"/>
              <a:t>Ч</a:t>
            </a:r>
            <a:r>
              <a:rPr lang="ru-RU" sz="2800" dirty="0" smtClean="0"/>
              <a:t>етвертая </a:t>
            </a:r>
            <a:r>
              <a:rPr lang="ru-RU" sz="2800" dirty="0"/>
              <a:t>форма время не показывает, показывает длительность действия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800" dirty="0" smtClean="0"/>
              <a:t>   образуется </a:t>
            </a:r>
            <a:r>
              <a:rPr lang="ru-RU" sz="2800" dirty="0"/>
              <a:t>при помощи окончания  -</a:t>
            </a:r>
            <a:r>
              <a:rPr lang="en-US" sz="2800" dirty="0" err="1"/>
              <a:t>ing</a:t>
            </a:r>
            <a:r>
              <a:rPr lang="ru-RU" sz="2800" dirty="0"/>
              <a:t>.</a:t>
            </a:r>
          </a:p>
          <a:p>
            <a:endParaRPr lang="ru-RU" dirty="0" smtClean="0"/>
          </a:p>
          <a:p>
            <a:r>
              <a:rPr lang="en-US" sz="2800" dirty="0"/>
              <a:t>You’re </a:t>
            </a:r>
            <a:r>
              <a:rPr lang="en-US" sz="2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listening</a:t>
            </a:r>
            <a:r>
              <a:rPr lang="en-US" sz="2800" b="1" dirty="0"/>
              <a:t> </a:t>
            </a:r>
            <a:r>
              <a:rPr lang="en-US" sz="2800" dirty="0"/>
              <a:t>to </a:t>
            </a:r>
            <a:r>
              <a:rPr lang="en-US" sz="2800" dirty="0" smtClean="0"/>
              <a:t>the morning news</a:t>
            </a:r>
            <a:r>
              <a:rPr lang="ru-RU" sz="2800" dirty="0" smtClean="0"/>
              <a:t> </a:t>
            </a:r>
            <a:r>
              <a:rPr lang="en-US" sz="2800" dirty="0" smtClean="0"/>
              <a:t>from Rzhev.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Четвертая форма </a:t>
            </a:r>
            <a:r>
              <a:rPr lang="ru-RU" dirty="0"/>
              <a:t>английского глагола</a:t>
            </a:r>
          </a:p>
        </p:txBody>
      </p:sp>
    </p:spTree>
    <p:extLst>
      <p:ext uri="{BB962C8B-B14F-4D97-AF65-F5344CB8AC3E}">
        <p14:creationId xmlns:p14="http://schemas.microsoft.com/office/powerpoint/2010/main" val="47582092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159</TotalTime>
  <Words>271</Words>
  <Application>Microsoft Office PowerPoint</Application>
  <PresentationFormat>Экран (4:3)</PresentationFormat>
  <Paragraphs>58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Волна</vt:lpstr>
      <vt:lpstr>ЗОЛОТЫЕ ПРАВИЛА для студентов I курса Ржевского технологического колледжа изучающих Английский язык</vt:lpstr>
      <vt:lpstr>Первое правило:</vt:lpstr>
      <vt:lpstr>Второе правило:</vt:lpstr>
      <vt:lpstr>Третье правило:</vt:lpstr>
      <vt:lpstr>Четвертое правило:</vt:lpstr>
      <vt:lpstr>Первая форма английского глагола</vt:lpstr>
      <vt:lpstr>Вторая форма английского глагола</vt:lpstr>
      <vt:lpstr>Третья форма английского глагола</vt:lpstr>
      <vt:lpstr>Четвертая форма английского глагола</vt:lpstr>
      <vt:lpstr>Пятое правило</vt:lpstr>
      <vt:lpstr>Шестое правило</vt:lpstr>
      <vt:lpstr>Седьмое правило</vt:lpstr>
      <vt:lpstr>Авторская разработка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ЗОЛОТЫЕ ПРАВИЛА для студентов I курса Ржевского технологического колледжа изучающих Английский язык</dc:title>
  <dc:creator>ЛАВ Vilievich</dc:creator>
  <cp:keywords>Александр Вильевич Лебедев</cp:keywords>
  <cp:lastModifiedBy>ЛАВ Vilievich</cp:lastModifiedBy>
  <cp:revision>9</cp:revision>
  <dcterms:created xsi:type="dcterms:W3CDTF">2018-02-11T13:17:37Z</dcterms:created>
  <dcterms:modified xsi:type="dcterms:W3CDTF">2018-02-11T15:57:08Z</dcterms:modified>
</cp:coreProperties>
</file>